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730" r:id="rId3"/>
    <p:sldId id="734" r:id="rId4"/>
    <p:sldId id="757" r:id="rId5"/>
    <p:sldId id="758" r:id="rId6"/>
    <p:sldId id="762" r:id="rId7"/>
    <p:sldId id="761" r:id="rId8"/>
    <p:sldId id="745" r:id="rId9"/>
    <p:sldId id="760" r:id="rId10"/>
    <p:sldId id="264" r:id="rId11"/>
  </p:sldIdLst>
  <p:sldSz cx="14630400" cy="8229600"/>
  <p:notesSz cx="7104063" cy="102346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R OFFICE PUNE Pune" initials="IP" lastIdx="1" clrIdx="0">
    <p:extLst>
      <p:ext uri="{19B8F6BF-5375-455C-9EA6-DF929625EA0E}">
        <p15:presenceInfo xmlns:p15="http://schemas.microsoft.com/office/powerpoint/2012/main" xmlns="" userId="57eea660dc7447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ECE8"/>
    <a:srgbClr val="3B87CD"/>
    <a:srgbClr val="2A4E60"/>
    <a:srgbClr val="CBE008"/>
    <a:srgbClr val="CCC81C"/>
    <a:srgbClr val="CEF315"/>
    <a:srgbClr val="FCE2CF"/>
    <a:srgbClr val="FFF8F0"/>
    <a:srgbClr val="FBE1CD"/>
    <a:srgbClr val="E1DB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764" autoAdjust="0"/>
    <p:restoredTop sz="96340" autoAdjust="0"/>
  </p:normalViewPr>
  <p:slideViewPr>
    <p:cSldViewPr snapToGrid="0" snapToObjects="1">
      <p:cViewPr varScale="1">
        <p:scale>
          <a:sx n="73" d="100"/>
          <a:sy n="73" d="100"/>
        </p:scale>
        <p:origin x="-126" y="-18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822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16" tIns="33808" rIns="67616" bIns="338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16" tIns="33808" rIns="67616" bIns="33808"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16" tIns="33808" rIns="67616" bIns="338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16" tIns="33808" rIns="67616" bIns="33808"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187A-30FE-4C4C-BD12-0D18C135F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16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</p:sp>
      <p:sp>
        <p:nvSpPr>
          <p:cNvPr id="5" name="Text 2"/>
          <p:cNvSpPr/>
          <p:nvPr/>
        </p:nvSpPr>
        <p:spPr>
          <a:xfrm>
            <a:off x="3940314" y="794532"/>
            <a:ext cx="674977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66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66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66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महाराष्ट्र शासन</a:t>
            </a:r>
            <a:r>
              <a:rPr lang="en-US" sz="66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 </a:t>
            </a:r>
            <a:endParaRPr lang="en-IN" sz="2000" dirty="0"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27835" y="418886"/>
            <a:ext cx="2180444" cy="23725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EB561D-14B5-2084-CD59-66268690ED6D}"/>
              </a:ext>
            </a:extLst>
          </p:cNvPr>
          <p:cNvSpPr/>
          <p:nvPr/>
        </p:nvSpPr>
        <p:spPr>
          <a:xfrm>
            <a:off x="0" y="7396401"/>
            <a:ext cx="14566602" cy="83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59C368-7620-A9F3-4CC0-6710654826F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37"/>
          <a:stretch/>
        </p:blipFill>
        <p:spPr>
          <a:xfrm>
            <a:off x="1077460" y="372600"/>
            <a:ext cx="2168631" cy="2465106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4BF7BF4-D6FA-2BD4-59D9-71B219C3E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719" y="3108616"/>
            <a:ext cx="2683156" cy="2012367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xmlns="" id="{211CC73C-073B-9004-B6F8-D075DCBD84F2}"/>
              </a:ext>
            </a:extLst>
          </p:cNvPr>
          <p:cNvSpPr/>
          <p:nvPr/>
        </p:nvSpPr>
        <p:spPr>
          <a:xfrm>
            <a:off x="800100" y="5575300"/>
            <a:ext cx="12928599" cy="17748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4199"/>
              </a:lnSpc>
            </a:pP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कार्यालय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: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दुय्यम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निबंधक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श्रेणी-1 </a:t>
            </a:r>
            <a:r>
              <a:rPr lang="en-US" sz="3200" b="1" dirty="0" err="1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बदनापूर</a:t>
            </a:r>
            <a:r>
              <a:rPr lang="en-US" sz="32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, (</a:t>
            </a:r>
            <a:r>
              <a:rPr lang="en-US" sz="3200" b="1" dirty="0" err="1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जालना</a:t>
            </a:r>
            <a:r>
              <a:rPr lang="en-US" sz="32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क्र.2)</a:t>
            </a:r>
            <a:endParaRPr lang="en-US" sz="3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4199"/>
              </a:lnSpc>
            </a:pPr>
            <a:endParaRPr lang="en-US" sz="3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4199"/>
              </a:lnSpc>
            </a:pP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क्षेत्रीय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शासकीय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व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निमशासकीय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कार्यालयांसाठी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100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दिवसांचा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कृति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आराखडा</a:t>
            </a:r>
            <a:endParaRPr lang="en-US" sz="3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4199"/>
              </a:lnSpc>
            </a:pPr>
            <a:endParaRPr lang="en-US" sz="3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8026055-0A5D-2A38-2750-708C057FFAB9}"/>
              </a:ext>
            </a:extLst>
          </p:cNvPr>
          <p:cNvSpPr/>
          <p:nvPr/>
        </p:nvSpPr>
        <p:spPr>
          <a:xfrm>
            <a:off x="6801920" y="0"/>
            <a:ext cx="7828480" cy="822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7152799" y="6141490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2400" dirty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श्री. </a:t>
            </a:r>
            <a:r>
              <a:rPr lang="en-IN" sz="2400" dirty="0" err="1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आर</a:t>
            </a:r>
            <a:r>
              <a:rPr lang="en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. ए. </a:t>
            </a:r>
            <a:r>
              <a:rPr lang="en-IN" sz="2400" dirty="0" err="1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शेख</a:t>
            </a:r>
            <a:r>
              <a:rPr lang="mr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, </a:t>
            </a:r>
            <a:endParaRPr lang="mr-IN" sz="2400" dirty="0">
              <a:solidFill>
                <a:schemeClr val="bg1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en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 </a:t>
            </a:r>
            <a:r>
              <a:rPr lang="mr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दुय्यम निबंधक</a:t>
            </a:r>
            <a:r>
              <a:rPr lang="en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  <a:r>
              <a:rPr lang="en-IN" sz="2400" dirty="0" err="1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श्रेणी</a:t>
            </a:r>
            <a:r>
              <a:rPr lang="en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– 1 </a:t>
            </a:r>
          </a:p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en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  <a:r>
              <a:rPr lang="en-IN" sz="2400" dirty="0" err="1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बदनापूर</a:t>
            </a:r>
            <a:r>
              <a:rPr lang="mr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, </a:t>
            </a:r>
            <a:r>
              <a:rPr lang="en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(</a:t>
            </a:r>
            <a:r>
              <a:rPr lang="en-IN" sz="2400" dirty="0" err="1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जालना</a:t>
            </a:r>
            <a:r>
              <a:rPr lang="en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  <a:r>
              <a:rPr lang="en-IN" sz="2400" dirty="0" err="1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क्र</a:t>
            </a:r>
            <a:r>
              <a:rPr lang="en-IN" sz="2400" dirty="0" smtClean="0">
                <a:solidFill>
                  <a:schemeClr val="bg1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. 2)</a:t>
            </a:r>
            <a:endParaRPr lang="en-IN" sz="2400" dirty="0">
              <a:solidFill>
                <a:schemeClr val="bg1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A78B6A-4238-EB2A-E33D-BAA5D5B7DC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0498" y="2156056"/>
            <a:ext cx="2180444" cy="2372534"/>
          </a:xfrm>
          <a:prstGeom prst="rect">
            <a:avLst/>
          </a:prstGeom>
        </p:spPr>
      </p:pic>
      <p:pic>
        <p:nvPicPr>
          <p:cNvPr id="10" name="Picture 9" descr="download.png">
            <a:extLst>
              <a:ext uri="{FF2B5EF4-FFF2-40B4-BE49-F238E27FC236}">
                <a16:creationId xmlns:a16="http://schemas.microsoft.com/office/drawing/2014/main" xmlns="" id="{F9659C5C-01D2-8754-B9F7-06025F8EA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51" y="483281"/>
            <a:ext cx="4465841" cy="2571768"/>
          </a:xfrm>
          <a:prstGeom prst="rect">
            <a:avLst/>
          </a:prstGeom>
        </p:spPr>
      </p:pic>
      <p:pic>
        <p:nvPicPr>
          <p:cNvPr id="1026" name="Picture 2" descr="C:\Users\Badnapur\Desktop\edff65798cac68da098b19b75a7521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0484" y="3309257"/>
            <a:ext cx="2763078" cy="4220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64A718-D647-8871-1D21-2B772F772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xmlns="" id="{620CEFE2-3B7F-4D25-16BE-C16E5ED422B8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C699991-CEA6-6897-4CAC-4EB4ACA8C733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xmlns="" id="{C63AF834-1241-9892-F171-8B21F280DE68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xmlns="" id="{273FA637-CA7A-6D70-0CD5-3878955F59AB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33D67EF-5EBA-2486-3FBF-DBF95DF06648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5D16FB-D5B7-F446-8CFF-F91211906C41}"/>
              </a:ext>
            </a:extLst>
          </p:cNvPr>
          <p:cNvSpPr txBox="1"/>
          <p:nvPr/>
        </p:nvSpPr>
        <p:spPr>
          <a:xfrm>
            <a:off x="2503804" y="437710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संकेतस्थळ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57BAB1-794B-B9EF-2EF3-CA07CB17F59E}"/>
              </a:ext>
            </a:extLst>
          </p:cNvPr>
          <p:cNvSpPr txBox="1"/>
          <p:nvPr/>
        </p:nvSpPr>
        <p:spPr>
          <a:xfrm>
            <a:off x="634998" y="1189729"/>
            <a:ext cx="13360398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विभागाच्या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ऑनलाईन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सुविधांची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विभागाविषयी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प्रकाशने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कायदे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नियम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अधिसुचना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इत्यादी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महत्वाचे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दुवे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पोर्टल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बाबत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सांख्यिकी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दस्त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संख्या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मुद्रांक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शुल्क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फी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नागरिकांसाठी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नागरीकांची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सनद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,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सारथी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इत्यादी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सेवा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हमी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अंतर्गत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सेवांबाबत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वरील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सर्व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विषयांची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विभागाच्या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संकेतस्थळावर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अदयावत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केलेली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</a:p>
          <a:p>
            <a:pPr>
              <a:lnSpc>
                <a:spcPct val="150000"/>
              </a:lnSpc>
            </a:pPr>
            <a:endParaRPr lang="mr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en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D597C2FF-A0F0-1BEA-29E3-F997526F4482}"/>
              </a:ext>
            </a:extLst>
          </p:cNvPr>
          <p:cNvSpPr/>
          <p:nvPr/>
        </p:nvSpPr>
        <p:spPr>
          <a:xfrm>
            <a:off x="2554604" y="4346702"/>
            <a:ext cx="8712200" cy="3868687"/>
          </a:xfrm>
          <a:custGeom>
            <a:avLst/>
            <a:gdLst/>
            <a:ahLst/>
            <a:cxnLst/>
            <a:rect l="l" t="t" r="r" b="b"/>
            <a:pathLst>
              <a:path w="8712200" h="4737100">
                <a:moveTo>
                  <a:pt x="0" y="0"/>
                </a:moveTo>
                <a:lnTo>
                  <a:pt x="8712200" y="0"/>
                </a:lnTo>
                <a:lnTo>
                  <a:pt x="8712200" y="4737100"/>
                </a:lnTo>
                <a:lnTo>
                  <a:pt x="0" y="473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356" b="-14356"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369396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AB77D5-C8D6-E00E-1DC1-BE15FFB4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xmlns="" id="{4A0A343D-96FB-9C55-6433-A836737C4374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79FDD61-D185-D43D-4A21-E6F5D48345D5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xmlns="" id="{E29B0C66-4DD2-4176-30E7-33E2377BC947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xmlns="" id="{13AA07DE-9C9C-776D-06A1-1EC532A094CB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D462E01-AB14-EC32-26F5-A53037FA8C36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F14D95-93A8-C53D-9BC1-4D9F46BBF38F}"/>
              </a:ext>
            </a:extLst>
          </p:cNvPr>
          <p:cNvSpPr txBox="1"/>
          <p:nvPr/>
        </p:nvSpPr>
        <p:spPr>
          <a:xfrm>
            <a:off x="2503804" y="437709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सुकर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जिवनमान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 (Ease of Living)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B48401-74EC-E90C-0C9C-6C07CBAEB31E}"/>
              </a:ext>
            </a:extLst>
          </p:cNvPr>
          <p:cNvSpPr txBox="1"/>
          <p:nvPr/>
        </p:nvSpPr>
        <p:spPr>
          <a:xfrm>
            <a:off x="634998" y="1189729"/>
            <a:ext cx="13360398" cy="331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4" lvl="1" algn="just">
              <a:lnSpc>
                <a:spcPts val="4320"/>
              </a:lnSpc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2002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पूर्वी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नोंदणीस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स्विकारलेले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दस्त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पक्षकारास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त्याच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दिवशी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परत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करण्यात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नव्हते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तथापी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सरिता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प्रणालीअंतर्गत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2002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नंतर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नोंदणीस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स्विकारून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दस्त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स्कॅन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करुन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पक्षकारास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त्याच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दिवशी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परत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करण्यात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तसेच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झालेल्या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दस्तांच्या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सुची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क्र.2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मुल्यांकन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अहवाल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नक्कल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प्रती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पुर्वी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3दिवसांच्या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कावधीत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देण्यात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होत्या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आता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त्याच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दिवशी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दिल्या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जातात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सुची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क्रमांक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2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प्रथम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नोंदणीच्या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दिवशी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पक्षकारास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विनामुल्य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देण्यात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</a:p>
          <a:p>
            <a:pPr marL="542927" lvl="1" indent="-271463" algn="l">
              <a:lnSpc>
                <a:spcPts val="4320"/>
              </a:lnSpc>
            </a:pP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>
              <a:lnSpc>
                <a:spcPct val="150000"/>
              </a:lnSpc>
            </a:pPr>
            <a:endParaRPr lang="mr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20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B746BB-78DF-2557-6405-A3B92574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xmlns="" id="{87FDF418-1B25-E8DC-A6AF-342383740EA8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50D3174-E84E-169E-D82A-7A63A847B84E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xmlns="" id="{EDE13C0C-3A0A-DFB8-82AB-7B1C7A5A348C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xmlns="" id="{000DEF82-A518-EE68-CB3D-6A06BADA3260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92881E8-F0E4-6A53-ECC5-EAE88FCB047F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C49A2-0E2A-7BB2-F96E-53187DF63533}"/>
              </a:ext>
            </a:extLst>
          </p:cNvPr>
          <p:cNvSpPr txBox="1"/>
          <p:nvPr/>
        </p:nvSpPr>
        <p:spPr>
          <a:xfrm>
            <a:off x="2503804" y="437708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तक्रार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निवारण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 (Grievance Redressal)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B76A82-A526-740D-E60B-301B42E65CFE}"/>
              </a:ext>
            </a:extLst>
          </p:cNvPr>
          <p:cNvSpPr txBox="1"/>
          <p:nvPr/>
        </p:nvSpPr>
        <p:spPr>
          <a:xfrm>
            <a:off x="634998" y="1189729"/>
            <a:ext cx="13360398" cy="30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2" lvl="1" indent="-286541" algn="l">
              <a:lnSpc>
                <a:spcPts val="4559"/>
              </a:lnSpc>
              <a:buAutoNum type="arabicPeriod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नागरिकांकडून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प्राप्त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झालेल्या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सर्व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तक्रारी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आपले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सरकार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PG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पोर्टल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CRM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पोर्टल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यांसह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निरंक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</a:p>
          <a:p>
            <a:pPr marL="573082" lvl="1" indent="-286541">
              <a:lnSpc>
                <a:spcPts val="4559"/>
              </a:lnSpc>
              <a:buAutoNum type="arabicPeriod"/>
            </a:pP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बदनापूर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येथे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येणा-या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अभ्यागंताना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भेटीसाठी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सकाळी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09:45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सांयकाळी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06:15 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पर्यन्त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उपलब्ध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           </a:t>
            </a:r>
          </a:p>
          <a:p>
            <a:pPr marL="542927" lvl="1" indent="-271463" algn="l">
              <a:lnSpc>
                <a:spcPts val="4320"/>
              </a:lnSpc>
            </a:pP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19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4A7579-1301-7989-1D59-900E916EC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xmlns="" id="{4188A04D-015D-8684-61EA-50F3647CB46B}"/>
              </a:ext>
            </a:extLst>
          </p:cNvPr>
          <p:cNvSpPr/>
          <p:nvPr/>
        </p:nvSpPr>
        <p:spPr>
          <a:xfrm>
            <a:off x="0" y="-1270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434560-56B9-AC5E-4285-1B580B2B7890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xmlns="" id="{6B3703DF-4FF6-54CC-985F-E367F85CC7E9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xmlns="" id="{125F1158-1E08-6FB1-E7EE-69FEC975EE23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1413F84-6D6E-1B7B-D978-91294B25A5F7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 smtClean="0"/>
              <a:t>4</a:t>
            </a:r>
            <a:endParaRPr lang="en-IN" sz="1400" dirty="0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xmlns="" id="{40244C48-3AAD-A7C1-08A5-D5731C5C78DF}"/>
              </a:ext>
            </a:extLst>
          </p:cNvPr>
          <p:cNvSpPr/>
          <p:nvPr/>
        </p:nvSpPr>
        <p:spPr>
          <a:xfrm>
            <a:off x="3919755" y="2102130"/>
            <a:ext cx="3357343" cy="5242035"/>
          </a:xfrm>
          <a:custGeom>
            <a:avLst/>
            <a:gdLst/>
            <a:ahLst/>
            <a:cxnLst/>
            <a:rect l="l" t="t" r="r" b="b"/>
            <a:pathLst>
              <a:path w="4606486" h="5242035">
                <a:moveTo>
                  <a:pt x="0" y="0"/>
                </a:moveTo>
                <a:lnTo>
                  <a:pt x="4606486" y="0"/>
                </a:lnTo>
                <a:lnTo>
                  <a:pt x="4606486" y="5242035"/>
                </a:lnTo>
                <a:lnTo>
                  <a:pt x="0" y="5242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583" b="-8583"/>
            </a:stretch>
          </a:blipFill>
        </p:spPr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293A931F-F9C6-B4BE-E532-CD96872EFD02}"/>
              </a:ext>
            </a:extLst>
          </p:cNvPr>
          <p:cNvSpPr/>
          <p:nvPr/>
        </p:nvSpPr>
        <p:spPr>
          <a:xfrm>
            <a:off x="8139218" y="2102130"/>
            <a:ext cx="3057635" cy="5378170"/>
          </a:xfrm>
          <a:custGeom>
            <a:avLst/>
            <a:gdLst/>
            <a:ahLst/>
            <a:cxnLst/>
            <a:rect l="l" t="t" r="r" b="b"/>
            <a:pathLst>
              <a:path w="4895556" h="6527406">
                <a:moveTo>
                  <a:pt x="0" y="0"/>
                </a:moveTo>
                <a:lnTo>
                  <a:pt x="4895556" y="0"/>
                </a:lnTo>
                <a:lnTo>
                  <a:pt x="4895556" y="6527406"/>
                </a:lnTo>
                <a:lnTo>
                  <a:pt x="0" y="65274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01708E03-A197-9314-05E0-6BB55B6A411F}"/>
              </a:ext>
            </a:extLst>
          </p:cNvPr>
          <p:cNvSpPr/>
          <p:nvPr/>
        </p:nvSpPr>
        <p:spPr>
          <a:xfrm>
            <a:off x="11533391" y="2124137"/>
            <a:ext cx="2990192" cy="5259544"/>
          </a:xfrm>
          <a:custGeom>
            <a:avLst/>
            <a:gdLst/>
            <a:ahLst/>
            <a:cxnLst/>
            <a:rect l="l" t="t" r="r" b="b"/>
            <a:pathLst>
              <a:path w="4787574" h="6383431">
                <a:moveTo>
                  <a:pt x="0" y="0"/>
                </a:moveTo>
                <a:lnTo>
                  <a:pt x="4787574" y="0"/>
                </a:lnTo>
                <a:lnTo>
                  <a:pt x="4787574" y="6383431"/>
                </a:lnTo>
                <a:lnTo>
                  <a:pt x="0" y="63834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D823-517E-AF0E-305E-A0B700C1D436}"/>
              </a:ext>
            </a:extLst>
          </p:cNvPr>
          <p:cNvSpPr txBox="1"/>
          <p:nvPr/>
        </p:nvSpPr>
        <p:spPr>
          <a:xfrm>
            <a:off x="7848600" y="1395705"/>
            <a:ext cx="6515100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b="1" dirty="0">
                <a:latin typeface="DVOT-Yogesh" pitchFamily="2" charset="0"/>
                <a:cs typeface="DVOT-Yogesh" pitchFamily="2" charset="0"/>
                <a:sym typeface="Calibri (MS)"/>
              </a:rPr>
              <a:t>नंतरचे फोटो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BBB99E3-03D9-C8B3-0970-502E78BE0968}"/>
              </a:ext>
            </a:extLst>
          </p:cNvPr>
          <p:cNvSpPr txBox="1"/>
          <p:nvPr/>
        </p:nvSpPr>
        <p:spPr>
          <a:xfrm>
            <a:off x="103317" y="1365236"/>
            <a:ext cx="7021383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b="1" dirty="0">
                <a:latin typeface="DVOT-Yogesh" pitchFamily="2" charset="0"/>
                <a:cs typeface="DVOT-Yogesh" pitchFamily="2" charset="0"/>
                <a:sym typeface="Calibri (MS)"/>
              </a:rPr>
              <a:t>पुर्वीचे फोटो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22F83D-B261-E93F-C65A-37537EDC5E63}"/>
              </a:ext>
            </a:extLst>
          </p:cNvPr>
          <p:cNvSpPr txBox="1"/>
          <p:nvPr/>
        </p:nvSpPr>
        <p:spPr>
          <a:xfrm>
            <a:off x="2503804" y="437708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b="1" dirty="0">
                <a:latin typeface="DVOT-Yogesh" pitchFamily="2" charset="0"/>
                <a:cs typeface="DVOT-Yogesh" pitchFamily="2" charset="0"/>
                <a:sym typeface="Calibri (MS)"/>
              </a:rPr>
              <a:t>स्वच्छता 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(</a:t>
            </a:r>
            <a:r>
              <a:rPr lang="mr-IN" sz="2520" b="1" dirty="0">
                <a:latin typeface="DVOT-Yogesh" pitchFamily="2" charset="0"/>
                <a:cs typeface="DVOT-Yogesh" pitchFamily="2" charset="0"/>
                <a:sym typeface="Calibri (MS)"/>
              </a:rPr>
              <a:t>Cleanliness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)</a:t>
            </a:r>
          </a:p>
        </p:txBody>
      </p:sp>
      <p:pic>
        <p:nvPicPr>
          <p:cNvPr id="17" name="Picture 16" descr="IMG-20250327-WA01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124137"/>
            <a:ext cx="3069771" cy="52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04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4A7579-1301-7989-1D59-900E916EC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xmlns="" id="{4188A04D-015D-8684-61EA-50F3647CB46B}"/>
              </a:ext>
            </a:extLst>
          </p:cNvPr>
          <p:cNvSpPr/>
          <p:nvPr/>
        </p:nvSpPr>
        <p:spPr>
          <a:xfrm>
            <a:off x="0" y="-1270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90434560-56B9-AC5E-4285-1B580B2B7890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xmlns="" id="{6B3703DF-4FF6-54CC-985F-E367F85CC7E9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xmlns="" id="{125F1158-1E08-6FB1-E7EE-69FEC975EE23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1413F84-6D6E-1B7B-D978-91294B25A5F7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 smtClean="0"/>
              <a:t>5</a:t>
            </a:r>
            <a:endParaRPr lang="en-IN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22F83D-B261-E93F-C65A-37537EDC5E63}"/>
              </a:ext>
            </a:extLst>
          </p:cNvPr>
          <p:cNvSpPr txBox="1"/>
          <p:nvPr/>
        </p:nvSpPr>
        <p:spPr>
          <a:xfrm>
            <a:off x="2503804" y="437708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b="1" dirty="0">
                <a:latin typeface="DVOT-Yogesh" pitchFamily="2" charset="0"/>
                <a:cs typeface="DVOT-Yogesh" pitchFamily="2" charset="0"/>
                <a:sym typeface="Calibri (MS)"/>
              </a:rPr>
              <a:t>स्वच्छता 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(</a:t>
            </a:r>
            <a:r>
              <a:rPr lang="mr-IN" sz="2520" b="1" dirty="0">
                <a:latin typeface="DVOT-Yogesh" pitchFamily="2" charset="0"/>
                <a:cs typeface="DVOT-Yogesh" pitchFamily="2" charset="0"/>
                <a:sym typeface="Calibri (MS)"/>
              </a:rPr>
              <a:t>Cleanliness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082B712-D19B-1BC6-147D-9E31E0AAC645}"/>
              </a:ext>
            </a:extLst>
          </p:cNvPr>
          <p:cNvSpPr txBox="1"/>
          <p:nvPr/>
        </p:nvSpPr>
        <p:spPr>
          <a:xfrm>
            <a:off x="634998" y="1189729"/>
            <a:ext cx="13360398" cy="30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2" lvl="1" indent="-286541" algn="l">
              <a:lnSpc>
                <a:spcPts val="4559"/>
              </a:lnSpc>
              <a:buAutoNum type="arabicPeriod"/>
            </a:pP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अभिलेख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निंदनीकरण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वर्गी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करण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करण्यात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आले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573082" lvl="1" indent="-286541" algn="l">
              <a:lnSpc>
                <a:spcPts val="4559"/>
              </a:lnSpc>
              <a:buAutoNum type="arabicPeriod"/>
            </a:pP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मुदत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बाह्य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अभिलेखे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नष्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ट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करणे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बाबत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यादी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तयार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केली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</a:p>
          <a:p>
            <a:pPr marL="573082" lvl="1" indent="-286541" algn="l">
              <a:lnSpc>
                <a:spcPts val="4559"/>
              </a:lnSpc>
              <a:buAutoNum type="arabicPeriod"/>
            </a:pP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जडवस्तू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संग्रह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नोंदवही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अद्यावती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करण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केले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</a:p>
          <a:p>
            <a:pPr marL="573082" lvl="1" indent="-286541" algn="l">
              <a:lnSpc>
                <a:spcPts val="4559"/>
              </a:lnSpc>
              <a:buAutoNum type="arabicPeriod"/>
            </a:pP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जुन्या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निरुपयोगी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जड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वस्तूंची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यादी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केली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542927" lvl="1" indent="-271463" algn="l">
              <a:lnSpc>
                <a:spcPts val="4320"/>
              </a:lnSpc>
            </a:pP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04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88E794-4EE1-B55A-9775-A04A21066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xmlns="" id="{19531BF5-CF11-6952-13AA-2207B6FB2BC4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F561720E-D08C-9419-900C-FCCAC7492A20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xmlns="" id="{49CE38C6-529D-814E-DEE1-F76E3C8EFDBD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xmlns="" id="{24F493CA-687C-E4CC-93E8-4570F32827DB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2540971-E4C8-0584-23DA-52226E8AB06E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6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547468-2CBF-D922-0F0B-5026286B9899}"/>
              </a:ext>
            </a:extLst>
          </p:cNvPr>
          <p:cNvSpPr txBox="1"/>
          <p:nvPr/>
        </p:nvSpPr>
        <p:spPr>
          <a:xfrm>
            <a:off x="2503804" y="437708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520" b="1" dirty="0" err="1" smtClean="0">
                <a:latin typeface="DVOT-Yogesh" pitchFamily="2" charset="0"/>
                <a:cs typeface="DVOT-Yogesh" pitchFamily="2" charset="0"/>
                <a:sym typeface="Calibri (MS)"/>
              </a:rPr>
              <a:t>कार्यालयीन</a:t>
            </a:r>
            <a:r>
              <a:rPr lang="en-US" sz="2520" b="1" dirty="0" smtClean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2520" b="1" dirty="0" err="1" smtClean="0">
                <a:latin typeface="DVOT-Yogesh" pitchFamily="2" charset="0"/>
                <a:cs typeface="DVOT-Yogesh" pitchFamily="2" charset="0"/>
                <a:sym typeface="Calibri (MS)"/>
              </a:rPr>
              <a:t>सोई</a:t>
            </a:r>
            <a:r>
              <a:rPr lang="en-US" sz="2520" b="1" dirty="0" smtClean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2520" b="1" dirty="0" err="1" smtClean="0">
                <a:latin typeface="DVOT-Yogesh" pitchFamily="2" charset="0"/>
                <a:cs typeface="DVOT-Yogesh" pitchFamily="2" charset="0"/>
                <a:sym typeface="Calibri (MS)"/>
              </a:rPr>
              <a:t>सुविधा</a:t>
            </a:r>
            <a:r>
              <a:rPr lang="en-US" sz="2520" b="1" dirty="0" smtClean="0">
                <a:latin typeface="DVOT-Yogesh" pitchFamily="2" charset="0"/>
                <a:cs typeface="DVOT-Yogesh" pitchFamily="2" charset="0"/>
                <a:sym typeface="Calibri (MS)"/>
              </a:rPr>
              <a:t> (Office Facilities)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82B712-D19B-1BC6-147D-9E31E0AAC645}"/>
              </a:ext>
            </a:extLst>
          </p:cNvPr>
          <p:cNvSpPr txBox="1"/>
          <p:nvPr/>
        </p:nvSpPr>
        <p:spPr>
          <a:xfrm>
            <a:off x="634998" y="1189729"/>
            <a:ext cx="13360398" cy="30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2" lvl="1" indent="-286541" algn="l">
              <a:lnSpc>
                <a:spcPts val="4559"/>
              </a:lnSpc>
              <a:buAutoNum type="arabicPeriod"/>
            </a:pP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कायमस्वरुपी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स्वच्छ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पिण्याच्या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पाण्याची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व्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यवस्था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573082" lvl="1" indent="-286541" algn="l">
              <a:lnSpc>
                <a:spcPts val="4559"/>
              </a:lnSpc>
              <a:buAutoNum type="arabicPeriod"/>
            </a:pP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कर्मचारी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अभ्यांगत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यांचेसाठी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परिसरात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स्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वच्छ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प्रसादन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गृहाची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व्यवस्था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</a:p>
          <a:p>
            <a:pPr marL="573082" lvl="1" indent="-286541" algn="l">
              <a:lnSpc>
                <a:spcPts val="4559"/>
              </a:lnSpc>
              <a:buAutoNum type="arabicPeriod"/>
            </a:pP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अभ्यांगतांसाठी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सुसज्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ज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प्रतिक्षालय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व्यवस्था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</a:p>
          <a:p>
            <a:pPr marL="573082" lvl="1" indent="-286541" algn="l">
              <a:lnSpc>
                <a:spcPts val="4559"/>
              </a:lnSpc>
              <a:buAutoNum type="arabicPeriod"/>
            </a:pP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कार्यालयामध्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नाम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फलक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–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दिशा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फलक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कार्यालयाचे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सौंदर्य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करण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केले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542927" lvl="1" indent="-271463" algn="l">
              <a:lnSpc>
                <a:spcPts val="4320"/>
              </a:lnSpc>
            </a:pP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24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D27825-99E1-FAD1-F1C8-1D5F80426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xmlns="" id="{B4AE12DB-B017-89CF-24FE-100F8FD9DE0C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ADD3B4A-0A6F-6576-35F1-7095D22E1CE2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xmlns="" id="{974A8704-74A9-0694-3AF8-636599F2C350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xmlns="" id="{8D3D867D-A80B-FA64-BF52-6469FC4C475E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AEB5EA8-AB45-76B9-2BE5-31E405CEE1E8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7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22B1DD-BB2F-1031-79C7-AFF159899B64}"/>
              </a:ext>
            </a:extLst>
          </p:cNvPr>
          <p:cNvSpPr txBox="1"/>
          <p:nvPr/>
        </p:nvSpPr>
        <p:spPr>
          <a:xfrm>
            <a:off x="1381727" y="734913"/>
            <a:ext cx="11866946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dirty="0">
                <a:latin typeface="DVOT-Yogesh" pitchFamily="2" charset="0"/>
                <a:cs typeface="DVOT-Yogesh" pitchFamily="2" charset="0"/>
              </a:rPr>
              <a:t>मुदतबाह्य अभिलेख नष्ट करने</a:t>
            </a:r>
            <a:endParaRPr lang="en-US" sz="2520" dirty="0"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9FB5DA2-1A27-AECB-5733-B5303E71A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8285972"/>
              </p:ext>
            </p:extLst>
          </p:nvPr>
        </p:nvGraphicFramePr>
        <p:xfrm>
          <a:off x="239886" y="2105451"/>
          <a:ext cx="13730110" cy="406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7114">
                  <a:extLst>
                    <a:ext uri="{9D8B030D-6E8A-4147-A177-3AD203B41FA5}">
                      <a16:colId xmlns:a16="http://schemas.microsoft.com/office/drawing/2014/main" xmlns="" val="3319097222"/>
                    </a:ext>
                  </a:extLst>
                </a:gridCol>
                <a:gridCol w="1146809">
                  <a:extLst>
                    <a:ext uri="{9D8B030D-6E8A-4147-A177-3AD203B41FA5}">
                      <a16:colId xmlns:a16="http://schemas.microsoft.com/office/drawing/2014/main" xmlns="" val="3018179520"/>
                    </a:ext>
                  </a:extLst>
                </a:gridCol>
                <a:gridCol w="1863091">
                  <a:extLst>
                    <a:ext uri="{9D8B030D-6E8A-4147-A177-3AD203B41FA5}">
                      <a16:colId xmlns:a16="http://schemas.microsoft.com/office/drawing/2014/main" xmlns="" val="3108358033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xmlns="" val="2291330117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xmlns="" val="4077259278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xmlns="" val="2356850940"/>
                    </a:ext>
                  </a:extLst>
                </a:gridCol>
                <a:gridCol w="2108196">
                  <a:extLst>
                    <a:ext uri="{9D8B030D-6E8A-4147-A177-3AD203B41FA5}">
                      <a16:colId xmlns:a16="http://schemas.microsoft.com/office/drawing/2014/main" xmlns="" val="381091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 err="1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अ.क्र</a:t>
                      </a: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.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कार्यालयाचे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नाव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नष्ट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करावयाचे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अभिलेख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एकूण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गठ्ठे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/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संचिका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नष्ट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केलेले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अभिलेख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गठ्ठे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/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संचिका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नष्ट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करणेवर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शिल्लक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गठ्ठे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/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संचिका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(2-3)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कामकाज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प्रलंबित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राहणेचे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कारण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शेरा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:a16="http://schemas.microsoft.com/office/drawing/2014/main" xmlns="" val="340984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2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दुय्यम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निबंधक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श्रेणी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– 1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बदनापूर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(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जालना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क्र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. 2)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  <a:p>
                      <a:pPr algn="l">
                        <a:lnSpc>
                          <a:spcPts val="3209"/>
                        </a:lnSpc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10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10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नोंदणी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आदेश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संहिता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भाग-2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आदेश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संहिता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क्र.826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प्रमाणे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अभिलेख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विनाशास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पात्र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परवानगी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मिळाली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नसल्याने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8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सदरचे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कार्यालय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सन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2002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पासून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कार्यरत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आहे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:a16="http://schemas.microsoft.com/office/drawing/2014/main" xmlns="" val="1120672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575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2CC05A-AD58-7E81-8952-E7FD66D6F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xmlns="" id="{4F9931E3-D202-FC89-21D1-C8C9DF75CCD9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118BF62-D05F-63D0-2627-CCD613E171C0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xmlns="" id="{FFC83468-03F2-DC66-D18C-4BF9C27F8F04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xmlns="" id="{13EF40FA-DAE4-B984-FDBF-F64922ABF07F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42B051E-503C-2208-0FCC-6B3AE46D2401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5B64FF-CEBB-A158-2C4F-58129AAA8C30}"/>
              </a:ext>
            </a:extLst>
          </p:cNvPr>
          <p:cNvSpPr txBox="1"/>
          <p:nvPr/>
        </p:nvSpPr>
        <p:spPr>
          <a:xfrm>
            <a:off x="1381727" y="734913"/>
            <a:ext cx="11866946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dirty="0">
                <a:latin typeface="DVOT-Yogesh" pitchFamily="2" charset="0"/>
                <a:cs typeface="DVOT-Yogesh" pitchFamily="2" charset="0"/>
              </a:rPr>
              <a:t>तक्रार निवारण</a:t>
            </a:r>
            <a:endParaRPr lang="en-US" sz="2520" dirty="0"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1A26570-7942-F390-03AB-7C43A5194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1183266"/>
              </p:ext>
            </p:extLst>
          </p:nvPr>
        </p:nvGraphicFramePr>
        <p:xfrm>
          <a:off x="341486" y="1610004"/>
          <a:ext cx="13298314" cy="312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714">
                  <a:extLst>
                    <a:ext uri="{9D8B030D-6E8A-4147-A177-3AD203B41FA5}">
                      <a16:colId xmlns:a16="http://schemas.microsoft.com/office/drawing/2014/main" xmlns="" val="331909722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301817952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3108358033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xmlns="" val="2291330117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xmlns="" val="4077259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 err="1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अ.क्र</a:t>
                      </a: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.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तक्रार प्रकार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प्राप्त प्रकरणे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निकाली प्रकरणे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शिल्लक प्रकरणे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xmlns="" val="340984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2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कार्यालयात प्रतक्ष प्राप्त प्रकरणे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:a16="http://schemas.microsoft.com/office/drawing/2014/main" xmlns="" val="112067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2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आपले सरकार प्राप्त प्रकरणे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:a16="http://schemas.microsoft.com/office/drawing/2014/main" xmlns="" val="78784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3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पी जी पोर्टल प्राप्त प्रकरणे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:a16="http://schemas.microsoft.com/office/drawing/2014/main" xmlns="" val="269100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4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सीआरयम पोर्टल प्राप्त प्रकरणे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:a16="http://schemas.microsoft.com/office/drawing/2014/main" xmlns="" val="2962848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9427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5335</TotalTime>
  <Words>443</Words>
  <Application>Microsoft Office PowerPoint</Application>
  <PresentationFormat>Custom</PresentationFormat>
  <Paragraphs>85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Windows User</cp:lastModifiedBy>
  <cp:revision>589</cp:revision>
  <dcterms:created xsi:type="dcterms:W3CDTF">2024-04-01T08:16:19Z</dcterms:created>
  <dcterms:modified xsi:type="dcterms:W3CDTF">2025-04-26T08:46:53Z</dcterms:modified>
</cp:coreProperties>
</file>